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17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48"/>
    <p:restoredTop sz="94674"/>
  </p:normalViewPr>
  <p:slideViewPr>
    <p:cSldViewPr snapToGrid="0" snapToObjects="1">
      <p:cViewPr>
        <p:scale>
          <a:sx n="106" d="100"/>
          <a:sy n="106" d="100"/>
        </p:scale>
        <p:origin x="1104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01F8AB-6134-B14A-8097-DF64C9996BEE}" type="datetimeFigureOut">
              <a:rPr lang="es-ES_tradnl" smtClean="0"/>
              <a:t>5/9/16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ED1F58-B648-1B4D-B672-DCF363ECB3DD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12743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E9FEFE-38CD-1D47-B829-EE252AB8725B}" type="slidenum">
              <a:rPr lang="en-US" altLang="es-ES_tradnl">
                <a:solidFill>
                  <a:srgbClr val="000000"/>
                </a:solidFill>
              </a:rPr>
              <a:pPr/>
              <a:t>1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349611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D2341C-6FE1-934A-933D-ACD110653186}" type="slidenum">
              <a:rPr lang="en-US" altLang="es-ES_tradnl">
                <a:solidFill>
                  <a:srgbClr val="000000"/>
                </a:solidFill>
              </a:rPr>
              <a:pPr/>
              <a:t>10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16074613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D2341C-6FE1-934A-933D-ACD110653186}" type="slidenum">
              <a:rPr lang="en-US" altLang="es-ES_tradnl">
                <a:solidFill>
                  <a:srgbClr val="000000"/>
                </a:solidFill>
              </a:rPr>
              <a:pPr/>
              <a:t>11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176546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D2341C-6FE1-934A-933D-ACD110653186}" type="slidenum">
              <a:rPr lang="en-US" altLang="es-ES_tradnl">
                <a:solidFill>
                  <a:srgbClr val="000000"/>
                </a:solidFill>
              </a:rPr>
              <a:pPr/>
              <a:t>12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21343610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D2341C-6FE1-934A-933D-ACD110653186}" type="slidenum">
              <a:rPr lang="en-US" altLang="es-ES_tradnl">
                <a:solidFill>
                  <a:srgbClr val="000000"/>
                </a:solidFill>
              </a:rPr>
              <a:pPr/>
              <a:t>13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20365546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D2341C-6FE1-934A-933D-ACD110653186}" type="slidenum">
              <a:rPr lang="en-US" altLang="es-ES_tradnl">
                <a:solidFill>
                  <a:srgbClr val="000000"/>
                </a:solidFill>
              </a:rPr>
              <a:pPr/>
              <a:t>14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1175289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D2341C-6FE1-934A-933D-ACD110653186}" type="slidenum">
              <a:rPr lang="en-US" altLang="es-ES_tradnl">
                <a:solidFill>
                  <a:srgbClr val="000000"/>
                </a:solidFill>
              </a:rPr>
              <a:pPr/>
              <a:t>2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552604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D2341C-6FE1-934A-933D-ACD110653186}" type="slidenum">
              <a:rPr lang="en-US" altLang="es-ES_tradnl">
                <a:solidFill>
                  <a:srgbClr val="000000"/>
                </a:solidFill>
              </a:rPr>
              <a:pPr/>
              <a:t>3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1304996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D2341C-6FE1-934A-933D-ACD110653186}" type="slidenum">
              <a:rPr lang="en-US" altLang="es-ES_tradnl">
                <a:solidFill>
                  <a:srgbClr val="000000"/>
                </a:solidFill>
              </a:rPr>
              <a:pPr/>
              <a:t>4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19029560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D2341C-6FE1-934A-933D-ACD110653186}" type="slidenum">
              <a:rPr lang="en-US" altLang="es-ES_tradnl">
                <a:solidFill>
                  <a:srgbClr val="000000"/>
                </a:solidFill>
              </a:rPr>
              <a:pPr/>
              <a:t>5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16968770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D2341C-6FE1-934A-933D-ACD110653186}" type="slidenum">
              <a:rPr lang="en-US" altLang="es-ES_tradnl">
                <a:solidFill>
                  <a:srgbClr val="000000"/>
                </a:solidFill>
              </a:rPr>
              <a:pPr/>
              <a:t>6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343847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D2341C-6FE1-934A-933D-ACD110653186}" type="slidenum">
              <a:rPr lang="en-US" altLang="es-ES_tradnl">
                <a:solidFill>
                  <a:srgbClr val="000000"/>
                </a:solidFill>
              </a:rPr>
              <a:pPr/>
              <a:t>7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11490094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D2341C-6FE1-934A-933D-ACD110653186}" type="slidenum">
              <a:rPr lang="en-US" altLang="es-ES_tradnl">
                <a:solidFill>
                  <a:srgbClr val="000000"/>
                </a:solidFill>
              </a:rPr>
              <a:pPr/>
              <a:t>8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5625989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D2341C-6FE1-934A-933D-ACD110653186}" type="slidenum">
              <a:rPr lang="en-US" altLang="es-ES_tradnl">
                <a:solidFill>
                  <a:srgbClr val="000000"/>
                </a:solidFill>
              </a:rPr>
              <a:pPr/>
              <a:t>9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1332847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823200" y="2781300"/>
            <a:ext cx="4165600" cy="70485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es-ES_tradnl" altLang="es-ES_tradnl" noProof="0" smtClean="0"/>
              <a:t>Clic para editar título</a:t>
            </a:r>
            <a:endParaRPr lang="en-US" altLang="es-ES_tradnl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823200" y="3771900"/>
            <a:ext cx="4165600" cy="685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 sz="2400"/>
            </a:lvl1pPr>
          </a:lstStyle>
          <a:p>
            <a:pPr lvl="0"/>
            <a:r>
              <a:rPr lang="es-ES_tradnl" altLang="es-ES_tradnl" noProof="0" smtClean="0"/>
              <a:t>Haga clic para modificar el estilo de subtítulo del patrón</a:t>
            </a:r>
            <a:endParaRPr lang="en-US" altLang="es-ES_tradnl" noProof="0" smtClean="0"/>
          </a:p>
        </p:txBody>
      </p:sp>
    </p:spTree>
    <p:extLst>
      <p:ext uri="{BB962C8B-B14F-4D97-AF65-F5344CB8AC3E}">
        <p14:creationId xmlns:p14="http://schemas.microsoft.com/office/powerpoint/2010/main" val="1430000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56699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90000" y="152400"/>
            <a:ext cx="2895600" cy="5410200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203200" y="152400"/>
            <a:ext cx="8483600" cy="5410200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62991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823200" y="2781300"/>
            <a:ext cx="4165600" cy="70485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es-ES_tradnl" altLang="es-ES_tradnl" noProof="0" smtClean="0"/>
              <a:t>Clic para editar título</a:t>
            </a:r>
            <a:endParaRPr lang="en-US" altLang="es-ES_tradnl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823200" y="3771900"/>
            <a:ext cx="4165600" cy="685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 sz="2400"/>
            </a:lvl1pPr>
          </a:lstStyle>
          <a:p>
            <a:pPr lvl="0"/>
            <a:r>
              <a:rPr lang="es-ES_tradnl" altLang="es-ES_tradnl" noProof="0" smtClean="0"/>
              <a:t>Haga clic para modificar el estilo de subtítulo del patrón</a:t>
            </a:r>
            <a:endParaRPr lang="en-US" altLang="es-ES_tradnl" noProof="0" smtClean="0"/>
          </a:p>
        </p:txBody>
      </p:sp>
    </p:spTree>
    <p:extLst>
      <p:ext uri="{BB962C8B-B14F-4D97-AF65-F5344CB8AC3E}">
        <p14:creationId xmlns:p14="http://schemas.microsoft.com/office/powerpoint/2010/main" val="4819253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020832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778157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422400" y="1371600"/>
            <a:ext cx="4775200" cy="419100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400800" y="1371600"/>
            <a:ext cx="4775200" cy="419100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361691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287229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694308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57976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635475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580381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agregarla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6770140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775203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90000" y="152400"/>
            <a:ext cx="2895600" cy="5410200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203200" y="152400"/>
            <a:ext cx="8483600" cy="5410200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76735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398011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422400" y="1371600"/>
            <a:ext cx="4775200" cy="419100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400800" y="1371600"/>
            <a:ext cx="4775200" cy="419100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25656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81978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94225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86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400933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agregarla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974414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3200" y="152401"/>
            <a:ext cx="11582400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_tradnl" smtClean="0"/>
              <a:t>Clic para editar título</a:t>
            </a:r>
            <a:endParaRPr lang="en-US" altLang="es-ES_tradnl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22400" y="1371600"/>
            <a:ext cx="97536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_tradnl" smtClean="0"/>
              <a:t>Haga clic para modificar el estilo de texto del patrón</a:t>
            </a:r>
          </a:p>
          <a:p>
            <a:pPr lvl="1"/>
            <a:r>
              <a:rPr lang="es-ES_tradnl" altLang="es-ES_tradnl" smtClean="0"/>
              <a:t>Segundo nivel</a:t>
            </a:r>
          </a:p>
          <a:p>
            <a:pPr lvl="2"/>
            <a:r>
              <a:rPr lang="es-ES_tradnl" altLang="es-ES_tradnl" smtClean="0"/>
              <a:t>Tercer nivel</a:t>
            </a:r>
          </a:p>
          <a:p>
            <a:pPr lvl="3"/>
            <a:r>
              <a:rPr lang="es-ES_tradnl" altLang="es-ES_tradnl" smtClean="0"/>
              <a:t>Cuarto nivel</a:t>
            </a:r>
          </a:p>
          <a:p>
            <a:pPr lvl="4"/>
            <a:r>
              <a:rPr lang="es-ES_tradnl" altLang="es-ES_tradnl" smtClean="0"/>
              <a:t>Quinto nivel</a:t>
            </a:r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1601335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3200" y="152401"/>
            <a:ext cx="11582400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_tradnl" smtClean="0"/>
              <a:t>Clic para editar título</a:t>
            </a:r>
            <a:endParaRPr lang="en-US" altLang="es-ES_tradnl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22400" y="1371600"/>
            <a:ext cx="97536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_tradnl" smtClean="0"/>
              <a:t>Haga clic para modificar el estilo de texto del patrón</a:t>
            </a:r>
          </a:p>
          <a:p>
            <a:pPr lvl="1"/>
            <a:r>
              <a:rPr lang="es-ES_tradnl" altLang="es-ES_tradnl" smtClean="0"/>
              <a:t>Segundo nivel</a:t>
            </a:r>
          </a:p>
          <a:p>
            <a:pPr lvl="2"/>
            <a:r>
              <a:rPr lang="es-ES_tradnl" altLang="es-ES_tradnl" smtClean="0"/>
              <a:t>Tercer nivel</a:t>
            </a:r>
          </a:p>
          <a:p>
            <a:pPr lvl="3"/>
            <a:r>
              <a:rPr lang="es-ES_tradnl" altLang="es-ES_tradnl" smtClean="0"/>
              <a:t>Cuarto nivel</a:t>
            </a:r>
          </a:p>
          <a:p>
            <a:pPr lvl="4"/>
            <a:r>
              <a:rPr lang="es-ES_tradnl" altLang="es-ES_tradnl" smtClean="0"/>
              <a:t>Quinto nivel</a:t>
            </a:r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629718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2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3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4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5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hyperlink" Target="mailto:oscarp347@gmail.com" TargetMode="External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1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5374837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800" b="1" dirty="0" smtClean="0">
                <a:solidFill>
                  <a:schemeClr val="bg1"/>
                </a:solidFill>
                <a:latin typeface="Britannic Bold" charset="0"/>
                <a:ea typeface="Britannic Bold" charset="0"/>
                <a:cs typeface="Britannic Bold" charset="0"/>
              </a:rPr>
              <a:t>CLAVES PARA UNA ESCUELA CAT</a:t>
            </a:r>
            <a:r>
              <a:rPr lang="es-ES" sz="4800" b="1" dirty="0" smtClean="0">
                <a:solidFill>
                  <a:schemeClr val="bg1"/>
                </a:solidFill>
                <a:latin typeface="Britannic Bold" charset="0"/>
                <a:ea typeface="Britannic Bold" charset="0"/>
                <a:cs typeface="Britannic Bold" charset="0"/>
              </a:rPr>
              <a:t>ÓLICA INNOVADORA</a:t>
            </a:r>
            <a:endParaRPr lang="es-ES_tradnl" sz="4800" b="1" dirty="0">
              <a:solidFill>
                <a:schemeClr val="bg1"/>
              </a:solidFill>
              <a:latin typeface="Britannic Bold" charset="0"/>
              <a:ea typeface="Britannic Bold" charset="0"/>
              <a:cs typeface="Britannic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607276" y="296562"/>
            <a:ext cx="9205783" cy="477054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500" b="1" dirty="0" smtClean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8. ESCUELA CAT</a:t>
            </a:r>
            <a:r>
              <a:rPr lang="es-ES" sz="2500" b="1" dirty="0" smtClean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ÓLICA Y EL CUIDADO</a:t>
            </a:r>
            <a:endParaRPr lang="es-ES_tradnl" sz="2500" b="1" dirty="0">
              <a:solidFill>
                <a:srgbClr val="4D4D4D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607275" y="4395787"/>
            <a:ext cx="9205783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200" dirty="0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Las </a:t>
            </a:r>
            <a:r>
              <a:rPr lang="es-ES_tradnl" sz="2200" b="1" dirty="0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nuevas generaciones son m</a:t>
            </a:r>
            <a:r>
              <a:rPr lang="es-ES" sz="2200" b="1" dirty="0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ás</a:t>
            </a:r>
            <a:r>
              <a:rPr lang="es-ES_tradnl" sz="2200" b="1" dirty="0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 sensibilizadas por su entorno</a:t>
            </a:r>
            <a:r>
              <a:rPr lang="es-ES_tradnl" sz="2200" dirty="0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. </a:t>
            </a:r>
            <a:r>
              <a:rPr lang="es-ES_tradnl" sz="2200" b="0" dirty="0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Tanto los Millennials como la Generación Z entienden que </a:t>
            </a:r>
            <a:r>
              <a:rPr lang="es-ES_tradnl" sz="2200" b="1" dirty="0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las organizaciones deben encontrar maneras para colaborar con ONG</a:t>
            </a:r>
            <a:r>
              <a:rPr lang="es-ES_tradnl" sz="2200" b="0" dirty="0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, </a:t>
            </a:r>
            <a:r>
              <a:rPr lang="es-ES_tradnl" sz="2200" b="1" dirty="0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facilitar el acceso a los productos y servicios a los más. </a:t>
            </a:r>
            <a:r>
              <a:rPr lang="es-ES_tradnl" sz="2200" b="0" dirty="0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El fomento de los </a:t>
            </a:r>
            <a:r>
              <a:rPr lang="es-ES_tradnl" sz="2200" b="1" dirty="0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centros educativos de iniciativas solidarias</a:t>
            </a:r>
            <a:r>
              <a:rPr lang="es-ES_tradnl" sz="2200" b="0" dirty="0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, de </a:t>
            </a:r>
            <a:r>
              <a:rPr lang="es-ES_tradnl" sz="2200" b="1" dirty="0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resolución de grandes problemas de la humanidad </a:t>
            </a:r>
            <a:r>
              <a:rPr lang="es-ES_tradnl" sz="2200" b="0" dirty="0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y de </a:t>
            </a:r>
            <a:r>
              <a:rPr lang="es-ES_tradnl" sz="2200" b="1" dirty="0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búsqueda de modelos de liderazgo más humanos</a:t>
            </a:r>
            <a:r>
              <a:rPr lang="es-ES_tradnl" sz="2200" b="0" dirty="0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, </a:t>
            </a:r>
            <a:r>
              <a:rPr lang="es-ES_tradnl" sz="2200" b="1" dirty="0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sociales y responsables</a:t>
            </a:r>
            <a:r>
              <a:rPr lang="es-ES_tradnl" sz="2200" b="0" dirty="0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 son ya una tendencia imparable.</a:t>
            </a:r>
            <a:endParaRPr lang="es-ES_tradnl" sz="2200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8487" y="951471"/>
            <a:ext cx="9094571" cy="344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7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607276" y="296562"/>
            <a:ext cx="9205783" cy="477054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500" b="1" dirty="0" smtClean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9. ESCUELA CAT</a:t>
            </a:r>
            <a:r>
              <a:rPr lang="es-ES" sz="2500" b="1" dirty="0" smtClean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ÓLICA Y COLABORACIÓN</a:t>
            </a:r>
            <a:endParaRPr lang="es-ES_tradnl" sz="2500" b="1" dirty="0">
              <a:solidFill>
                <a:srgbClr val="4D4D4D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607276" y="4749855"/>
            <a:ext cx="920578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200" noProof="1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La </a:t>
            </a:r>
            <a:r>
              <a:rPr lang="es-ES_tradnl" sz="2200" b="1" noProof="1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colaboración es una nueva manera de entender la vida</a:t>
            </a:r>
            <a:r>
              <a:rPr lang="es-ES_tradnl" sz="2200" noProof="1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. Centrado en el mecenazgo popular, existen </a:t>
            </a:r>
            <a:r>
              <a:rPr lang="es-ES_tradnl" sz="2200" b="1" noProof="1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plataformas online </a:t>
            </a:r>
            <a:r>
              <a:rPr lang="es-ES_tradnl" sz="2200" b="0" noProof="1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que permiten alcanzar una </a:t>
            </a:r>
            <a:r>
              <a:rPr lang="es-ES_tradnl" sz="2200" b="1" noProof="1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influencia internacional en el que la colaboración es la nueva forma de crecer</a:t>
            </a:r>
            <a:r>
              <a:rPr lang="es-ES_tradnl" sz="2200" b="0" noProof="1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. La  Escuela Cat</a:t>
            </a:r>
            <a:r>
              <a:rPr lang="es-ES" sz="2200" b="0" noProof="1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ólica</a:t>
            </a:r>
            <a:r>
              <a:rPr lang="es-ES_tradnl" sz="2200" b="0" noProof="1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 comienzan a transmitir esta idea, también como </a:t>
            </a:r>
            <a:r>
              <a:rPr lang="es-ES_tradnl" sz="2200" b="1" noProof="1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parte de la evaluación de las personas, que pasa a ser de conjunto y no solo individual.</a:t>
            </a:r>
            <a:endParaRPr lang="es-ES_tradnl" sz="2200" b="1" noProof="1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7925" y="926757"/>
            <a:ext cx="9075133" cy="366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09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607276" y="296562"/>
            <a:ext cx="9205783" cy="477054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" sz="2500" b="1" dirty="0" smtClean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10. ESCUELA CATÓLICA Y NUEVO ÁGORA</a:t>
            </a:r>
            <a:endParaRPr lang="es-ES_tradnl" sz="2500" b="1" dirty="0">
              <a:solidFill>
                <a:srgbClr val="4D4D4D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607276" y="4395787"/>
            <a:ext cx="9205783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200" noProof="1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La </a:t>
            </a:r>
            <a:r>
              <a:rPr lang="es-ES_tradnl" sz="2200" b="1" noProof="1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Escuela Cat</a:t>
            </a:r>
            <a:r>
              <a:rPr lang="es-ES" sz="2200" b="1" noProof="1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ólica </a:t>
            </a:r>
            <a:r>
              <a:rPr lang="es-ES_tradnl" sz="2200" noProof="1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debe </a:t>
            </a:r>
            <a:r>
              <a:rPr lang="es-ES_tradnl" sz="2200" b="1" noProof="1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crear núcleos de conocimiento, experiencias y posibilidades</a:t>
            </a:r>
            <a:r>
              <a:rPr lang="es-ES_tradnl" sz="2200" b="0" noProof="1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, poner en </a:t>
            </a:r>
            <a:r>
              <a:rPr lang="es-ES_tradnl" sz="2200" b="1" noProof="1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contacto directo a estudiantes con profesores expertos</a:t>
            </a:r>
            <a:r>
              <a:rPr lang="es-ES_tradnl" sz="2200" b="0" noProof="1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, y </a:t>
            </a:r>
            <a:r>
              <a:rPr lang="es-ES_tradnl" sz="2200" b="1" noProof="1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fomentar los intercambios </a:t>
            </a:r>
            <a:r>
              <a:rPr lang="es-ES_tradnl" sz="2200" b="0" noProof="1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y </a:t>
            </a:r>
            <a:r>
              <a:rPr lang="es-ES_tradnl" sz="2200" b="1" noProof="1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conexiones</a:t>
            </a:r>
            <a:r>
              <a:rPr lang="es-ES_tradnl" sz="2200" b="0" noProof="1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 con los alumnos. </a:t>
            </a:r>
            <a:r>
              <a:rPr lang="es-ES_tradnl" sz="2200" b="1" noProof="1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Las nuevas experiencias de aprendizaje son ahora más participativas</a:t>
            </a:r>
            <a:r>
              <a:rPr lang="es-ES_tradnl" sz="2200" b="0" noProof="1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 y permiten al estudiante </a:t>
            </a:r>
            <a:r>
              <a:rPr lang="es-ES_tradnl" sz="2200" b="1" noProof="1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entender y conformar su clase y contenido</a:t>
            </a:r>
            <a:r>
              <a:rPr lang="es-ES_tradnl" sz="2200" b="0" noProof="1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: las «flipped classroom», o </a:t>
            </a:r>
            <a:r>
              <a:rPr lang="es-ES_tradnl" sz="2200" b="1" noProof="1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las clases al revés</a:t>
            </a:r>
            <a:r>
              <a:rPr lang="es-ES_tradnl" sz="2200" b="0" noProof="1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, proponen la interacción del profesor y los estudiantes y la </a:t>
            </a:r>
            <a:r>
              <a:rPr lang="es-ES_tradnl" sz="2200" b="1" noProof="1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resolución de problemas reales de manera práctica</a:t>
            </a:r>
            <a:r>
              <a:rPr lang="es-ES_tradnl" sz="2200" b="0" noProof="1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.</a:t>
            </a:r>
            <a:endParaRPr lang="es-ES_tradnl" sz="2200" noProof="1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3773" y="903588"/>
            <a:ext cx="9119285" cy="349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59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607276" y="296562"/>
            <a:ext cx="9205783" cy="477054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" sz="2500" b="1" dirty="0" smtClean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BIBLIOGRAFÍA</a:t>
            </a:r>
            <a:endParaRPr lang="es-ES_tradnl" sz="2500" b="1" dirty="0">
              <a:solidFill>
                <a:srgbClr val="4D4D4D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607275" y="1100946"/>
            <a:ext cx="920578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s-ES_tradnl" sz="2200" dirty="0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La Asociación de Colegios Privados e Independientes (CICAE), en colaboración con Madrid Foro Empresarial y la Universidad Camilo José Cela (UCJC), han presentado el informe </a:t>
            </a:r>
            <a:r>
              <a:rPr lang="es-ES_tradnl" sz="2200" b="1" dirty="0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«Nuevas tendencias en Educación», elaborado por el Observatorio de Tendencias de Coolhunting Community</a:t>
            </a:r>
            <a:r>
              <a:rPr lang="es-ES_tradnl" sz="2200" dirty="0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. </a:t>
            </a:r>
          </a:p>
          <a:p>
            <a:pPr marL="342900" indent="-342900" algn="just">
              <a:buFontTx/>
              <a:buChar char="-"/>
            </a:pPr>
            <a:endParaRPr lang="es-ES_tradnl" sz="2200" dirty="0">
              <a:solidFill>
                <a:srgbClr val="2A373E"/>
              </a:solidFill>
              <a:latin typeface="Candara" charset="0"/>
              <a:ea typeface="Candara" charset="0"/>
              <a:cs typeface="Candara" charset="0"/>
            </a:endParaRPr>
          </a:p>
          <a:p>
            <a:pPr marL="342900" indent="-342900" algn="just">
              <a:buFontTx/>
              <a:buChar char="-"/>
            </a:pPr>
            <a:r>
              <a:rPr lang="es-ES_tradnl" sz="2200" dirty="0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GARCÍA, J. (Coordinador) (2015). Cinco llaves para educar en el siglo XXI. Bilbao: Editorial Desclée De Brouwer, S.A.</a:t>
            </a:r>
          </a:p>
          <a:p>
            <a:pPr algn="just"/>
            <a:endParaRPr lang="es-ES_tradnl" sz="2200" dirty="0">
              <a:solidFill>
                <a:srgbClr val="2A373E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7292" y="3994485"/>
            <a:ext cx="8382000" cy="258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86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607276" y="296562"/>
            <a:ext cx="9205783" cy="477054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" sz="2500" b="1" dirty="0" smtClean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ELABORACIÓN DE DIAPOSITIVAS</a:t>
            </a:r>
            <a:endParaRPr lang="es-ES_tradnl" sz="2500" b="1" dirty="0">
              <a:solidFill>
                <a:srgbClr val="4D4D4D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2529191" y="1221698"/>
            <a:ext cx="6771045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Adobe Gothic Std B"/>
                <a:cs typeface="Adobe Gothic Std B"/>
              </a:rPr>
              <a:t>OSCAR ARMANDO PÉREZ </a:t>
            </a:r>
            <a:r>
              <a:rPr lang="es-E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Adobe Gothic Std B"/>
                <a:cs typeface="Adobe Gothic Std B"/>
              </a:rPr>
              <a:t>SAYAGO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 smtClean="0">
                <a:solidFill>
                  <a:srgbClr val="000000"/>
                </a:solidFill>
                <a:latin typeface="Candara" panose="020E0502030303020204" pitchFamily="34" charset="0"/>
                <a:ea typeface="Adobe Gothic Std B"/>
                <a:cs typeface="Adobe Gothic Std B"/>
              </a:rPr>
              <a:t>Bogotá, Colombia. </a:t>
            </a:r>
            <a:endParaRPr lang="es-ES" dirty="0">
              <a:solidFill>
                <a:srgbClr val="000000"/>
              </a:solidFill>
              <a:latin typeface="Candara" panose="020E0502030303020204" pitchFamily="34" charset="0"/>
              <a:ea typeface="Adobe Gothic Std B"/>
              <a:cs typeface="Adobe Gothic Std B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 smtClean="0">
                <a:solidFill>
                  <a:srgbClr val="000000"/>
                </a:solidFill>
                <a:latin typeface="Candara" panose="020E0502030303020204" pitchFamily="34" charset="0"/>
                <a:ea typeface="Adobe Gothic Std B"/>
                <a:cs typeface="Adobe Gothic Std B"/>
              </a:rPr>
              <a:t>Celular: (+57) 3214449650</a:t>
            </a:r>
            <a:endParaRPr lang="es-ES" dirty="0">
              <a:solidFill>
                <a:srgbClr val="000000"/>
              </a:solidFill>
              <a:latin typeface="Candara" panose="020E0502030303020204" pitchFamily="34" charset="0"/>
              <a:ea typeface="Adobe Gothic Std B"/>
              <a:cs typeface="Adobe Gothic Std B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 smtClean="0">
                <a:solidFill>
                  <a:srgbClr val="000000"/>
                </a:solidFill>
                <a:latin typeface="Candara" panose="020E0502030303020204" pitchFamily="34" charset="0"/>
                <a:ea typeface="Adobe Gothic Std B"/>
                <a:cs typeface="Adobe Gothic Std B"/>
              </a:rPr>
              <a:t>Correo: </a:t>
            </a:r>
            <a:r>
              <a:rPr lang="es-ES" dirty="0" smtClean="0">
                <a:solidFill>
                  <a:srgbClr val="000000"/>
                </a:solidFill>
                <a:latin typeface="Candara" panose="020E0502030303020204" pitchFamily="34" charset="0"/>
                <a:ea typeface="Adobe Gothic Std B"/>
                <a:cs typeface="Adobe Gothic Std B"/>
                <a:hlinkClick r:id="rId4"/>
              </a:rPr>
              <a:t>oscarp347@gmail.com</a:t>
            </a:r>
            <a:r>
              <a:rPr lang="es-ES" dirty="0" smtClean="0">
                <a:solidFill>
                  <a:srgbClr val="000000"/>
                </a:solidFill>
                <a:latin typeface="Candara" panose="020E0502030303020204" pitchFamily="34" charset="0"/>
                <a:ea typeface="Adobe Gothic Std B"/>
                <a:cs typeface="Adobe Gothic Std B"/>
              </a:rPr>
              <a:t> </a:t>
            </a:r>
            <a:endParaRPr lang="es-ES" dirty="0">
              <a:solidFill>
                <a:srgbClr val="000000"/>
              </a:solidFill>
              <a:latin typeface="Candara" panose="020E0502030303020204" pitchFamily="34" charset="0"/>
              <a:ea typeface="Adobe Gothic Std B"/>
              <a:cs typeface="Adobe Gothic Std B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5299" y="2927546"/>
            <a:ext cx="8589387" cy="277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91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607276" y="296562"/>
            <a:ext cx="9205783" cy="477054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500" b="1" dirty="0" smtClean="0">
                <a:latin typeface="Candara" charset="0"/>
                <a:ea typeface="Candara" charset="0"/>
                <a:cs typeface="Candara" charset="0"/>
              </a:rPr>
              <a:t>INTRODUCCI</a:t>
            </a:r>
            <a:r>
              <a:rPr lang="es-ES" sz="2500" b="1" dirty="0" smtClean="0">
                <a:latin typeface="Candara" charset="0"/>
                <a:ea typeface="Candara" charset="0"/>
                <a:cs typeface="Candara" charset="0"/>
              </a:rPr>
              <a:t>ÓN</a:t>
            </a:r>
            <a:endParaRPr lang="es-ES_tradnl" sz="25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607276" y="976184"/>
            <a:ext cx="92057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noProof="1" smtClean="0">
                <a:latin typeface="Candara" charset="0"/>
                <a:ea typeface="Candara" charset="0"/>
                <a:cs typeface="Candara" charset="0"/>
              </a:rPr>
              <a:t>Los </a:t>
            </a:r>
            <a:r>
              <a:rPr lang="es-ES_tradnl" sz="2400" b="1" noProof="1" smtClean="0">
                <a:latin typeface="Candara" charset="0"/>
                <a:ea typeface="Candara" charset="0"/>
                <a:cs typeface="Candara" charset="0"/>
              </a:rPr>
              <a:t>niños y j</a:t>
            </a:r>
            <a:r>
              <a:rPr lang="es-ES" sz="2400" b="1" noProof="1" smtClean="0">
                <a:latin typeface="Candara" charset="0"/>
                <a:ea typeface="Candara" charset="0"/>
                <a:cs typeface="Candara" charset="0"/>
              </a:rPr>
              <a:t>óvenes que estudian en la Escuela Católica de hoy</a:t>
            </a:r>
            <a:r>
              <a:rPr lang="es-ES" sz="2400" noProof="1" smtClean="0">
                <a:latin typeface="Candara" charset="0"/>
                <a:ea typeface="Candara" charset="0"/>
                <a:cs typeface="Candara" charset="0"/>
              </a:rPr>
              <a:t>; demandan </a:t>
            </a:r>
            <a:r>
              <a:rPr lang="es-ES" sz="2400" b="1" noProof="1" smtClean="0">
                <a:latin typeface="Candara" charset="0"/>
                <a:ea typeface="Candara" charset="0"/>
                <a:cs typeface="Candara" charset="0"/>
              </a:rPr>
              <a:t>nuevas habilidades, nuevas destrezas y nuevas competencias </a:t>
            </a:r>
            <a:r>
              <a:rPr lang="es-ES" sz="2400" noProof="1" smtClean="0">
                <a:latin typeface="Candara" charset="0"/>
                <a:ea typeface="Candara" charset="0"/>
                <a:cs typeface="Candara" charset="0"/>
              </a:rPr>
              <a:t> para enfrentarse a los </a:t>
            </a:r>
            <a:r>
              <a:rPr lang="es-ES" sz="2400" b="1" noProof="1" smtClean="0">
                <a:latin typeface="Candara" charset="0"/>
                <a:ea typeface="Candara" charset="0"/>
                <a:cs typeface="Candara" charset="0"/>
              </a:rPr>
              <a:t>grandes desafios de la sociedad de hoy y de mañana.</a:t>
            </a:r>
            <a:endParaRPr lang="es-ES_tradnl" sz="2400" b="1" noProof="1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1296" y="2545844"/>
            <a:ext cx="6312243" cy="420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75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607276" y="296562"/>
            <a:ext cx="9205783" cy="477054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500" b="1" dirty="0" smtClean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1. ESCUELA CAT</a:t>
            </a:r>
            <a:r>
              <a:rPr lang="es-ES" sz="2500" b="1" dirty="0" smtClean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ÓLICA QUE </a:t>
            </a:r>
            <a:r>
              <a:rPr lang="es-ES_tradnl" sz="2500" b="1" dirty="0" smtClean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EMPODERE A LOS ALUMNOS</a:t>
            </a:r>
            <a:endParaRPr lang="es-ES_tradnl" sz="2500" b="1" dirty="0">
              <a:solidFill>
                <a:srgbClr val="4D4D4D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607275" y="4597939"/>
            <a:ext cx="920578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200" dirty="0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Los </a:t>
            </a:r>
            <a:r>
              <a:rPr lang="es-ES_tradnl" sz="2200" b="1" dirty="0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alumnos</a:t>
            </a:r>
            <a:r>
              <a:rPr lang="es-ES_tradnl" sz="2200" dirty="0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 son </a:t>
            </a:r>
            <a:r>
              <a:rPr lang="es-ES_tradnl" sz="2200" b="1" dirty="0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cada vez más conscientes de sus capacidades </a:t>
            </a:r>
            <a:r>
              <a:rPr lang="es-ES_tradnl" sz="2200" b="0" dirty="0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y </a:t>
            </a:r>
            <a:r>
              <a:rPr lang="es-ES_tradnl" sz="2200" b="1" dirty="0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talentos desde edades tempranas</a:t>
            </a:r>
            <a:r>
              <a:rPr lang="es-ES_tradnl" sz="2200" b="0" dirty="0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, y desarrollan </a:t>
            </a:r>
            <a:r>
              <a:rPr lang="es-ES_tradnl" sz="2200" b="1" dirty="0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habilidades</a:t>
            </a:r>
            <a:r>
              <a:rPr lang="es-ES_tradnl" sz="2200" b="0" dirty="0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 como la </a:t>
            </a:r>
            <a:r>
              <a:rPr lang="es-ES_tradnl" sz="2200" b="1" dirty="0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confianza</a:t>
            </a:r>
            <a:r>
              <a:rPr lang="es-ES_tradnl" sz="2200" b="0" dirty="0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 y la </a:t>
            </a:r>
            <a:r>
              <a:rPr lang="es-ES_tradnl" sz="2200" b="1" dirty="0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imaginación</a:t>
            </a:r>
            <a:r>
              <a:rPr lang="es-ES_tradnl" sz="2200" b="0" dirty="0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, el </a:t>
            </a:r>
            <a:r>
              <a:rPr lang="es-ES_tradnl" sz="2200" b="1" dirty="0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espíritu de emprendimiento</a:t>
            </a:r>
            <a:r>
              <a:rPr lang="es-ES_tradnl" sz="2200" b="0" dirty="0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, y la </a:t>
            </a:r>
            <a:r>
              <a:rPr lang="es-ES_tradnl" sz="2200" b="1" dirty="0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actitud activa hacia la formación</a:t>
            </a:r>
            <a:r>
              <a:rPr lang="es-ES_tradnl" sz="2200" b="0" dirty="0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. La llegada de la Generación Z y los Millennials</a:t>
            </a:r>
            <a:r>
              <a:rPr lang="es-ES_tradnl" sz="2200" dirty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s-ES_tradnl" sz="2200" b="0" dirty="0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 plantea una </a:t>
            </a:r>
            <a:r>
              <a:rPr lang="es-ES_tradnl" sz="2200" b="1" dirty="0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nueva concepción del trabajo</a:t>
            </a:r>
            <a:r>
              <a:rPr lang="es-ES_tradnl" sz="2200" b="0" dirty="0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 en la que la </a:t>
            </a:r>
            <a:r>
              <a:rPr lang="es-ES_tradnl" sz="2200" b="1" dirty="0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faceta profesional </a:t>
            </a:r>
            <a:r>
              <a:rPr lang="es-ES_tradnl" sz="2200" b="0" dirty="0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se desempeña a partir de una </a:t>
            </a:r>
            <a:r>
              <a:rPr lang="es-ES_tradnl" sz="2200" b="1" dirty="0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pasión, y no solo por la búsqueda de un empleo estable</a:t>
            </a:r>
            <a:r>
              <a:rPr lang="es-ES_tradnl" sz="2200" b="0" dirty="0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.</a:t>
            </a:r>
            <a:endParaRPr lang="es-ES_tradnl" sz="2200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130" y="951470"/>
            <a:ext cx="9106928" cy="355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9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607276" y="296562"/>
            <a:ext cx="9205783" cy="477054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500" b="1" dirty="0" smtClean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2. ESCUELA CAT</a:t>
            </a:r>
            <a:r>
              <a:rPr lang="es-ES" sz="2500" b="1" dirty="0" smtClean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ÓLICA </a:t>
            </a:r>
            <a:r>
              <a:rPr lang="es-ES_tradnl" sz="2500" b="1" dirty="0" smtClean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FELIZ Y SALUDABLE</a:t>
            </a:r>
            <a:endParaRPr lang="es-ES_tradnl" sz="2500" b="1" dirty="0">
              <a:solidFill>
                <a:srgbClr val="4D4D4D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607275" y="4304597"/>
            <a:ext cx="9205783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200" noProof="1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La </a:t>
            </a:r>
            <a:r>
              <a:rPr lang="es-ES_tradnl" sz="2200" b="1" noProof="1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búsqueda del bienestar mental y físico</a:t>
            </a:r>
            <a:r>
              <a:rPr lang="es-ES_tradnl" sz="2200" noProof="1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, así como de la </a:t>
            </a:r>
            <a:r>
              <a:rPr lang="es-ES_tradnl" sz="2200" b="1" noProof="1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satisfacción personal y profesional</a:t>
            </a:r>
            <a:r>
              <a:rPr lang="es-ES_tradnl" sz="2200" noProof="1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, ha despertado </a:t>
            </a:r>
            <a:r>
              <a:rPr lang="es-ES_tradnl" sz="2200" b="1" noProof="1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iniciativas ligadas </a:t>
            </a:r>
            <a:r>
              <a:rPr lang="es-ES_tradnl" sz="2200" noProof="1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a la </a:t>
            </a:r>
            <a:r>
              <a:rPr lang="es-ES_tradnl" sz="2200" b="1" noProof="1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diversión y el entretenimiento </a:t>
            </a:r>
            <a:r>
              <a:rPr lang="es-ES_tradnl" sz="2200" noProof="1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fuera y dentro de la Escuela. Son muchas las iniciativas en la Escuela Cat</a:t>
            </a:r>
            <a:r>
              <a:rPr lang="es-ES" sz="2200" noProof="1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ólica </a:t>
            </a:r>
            <a:r>
              <a:rPr lang="es-ES_tradnl" sz="2200" noProof="1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que se suman al </a:t>
            </a:r>
            <a:r>
              <a:rPr lang="es-ES_tradnl" sz="2200" b="1" noProof="1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desarrollo del autoconocimiento y la felicidad a través de estrategias que permitan trabajar la inteligencia espiritual, </a:t>
            </a:r>
            <a:r>
              <a:rPr lang="es-ES_tradnl" sz="2200" b="0" noProof="1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 la </a:t>
            </a:r>
            <a:r>
              <a:rPr lang="es-ES_tradnl" sz="2200" b="1" noProof="1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meditación</a:t>
            </a:r>
            <a:r>
              <a:rPr lang="es-ES_tradnl" sz="2200" b="0" noProof="1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, y del </a:t>
            </a:r>
            <a:r>
              <a:rPr lang="es-ES_tradnl" sz="2200" b="1" noProof="1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fomento de la salud </a:t>
            </a:r>
            <a:r>
              <a:rPr lang="es-ES_tradnl" sz="2200" b="0" noProof="1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con dinámicas divertidas y juegos.</a:t>
            </a:r>
            <a:endParaRPr lang="es-ES_tradnl" sz="2200" noProof="1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3774" y="918687"/>
            <a:ext cx="9119284" cy="329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84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607276" y="296562"/>
            <a:ext cx="9205783" cy="477054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" sz="2500" b="1" dirty="0" smtClean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3. ESCUELA CATÓLICA Y APRENDIZAJE CONTINUO</a:t>
            </a:r>
            <a:endParaRPr lang="es-ES_tradnl" sz="2500" b="1" dirty="0">
              <a:solidFill>
                <a:srgbClr val="4D4D4D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471351" y="5316657"/>
            <a:ext cx="920578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200" noProof="1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Las </a:t>
            </a:r>
            <a:r>
              <a:rPr lang="es-ES_tradnl" sz="2200" b="1" noProof="1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nuevas generaciones </a:t>
            </a:r>
            <a:r>
              <a:rPr lang="es-ES_tradnl" sz="2200" noProof="1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defienden un </a:t>
            </a:r>
            <a:r>
              <a:rPr lang="es-ES_tradnl" sz="2200" b="1" noProof="1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sistema educativo más flexible y personalizado</a:t>
            </a:r>
            <a:r>
              <a:rPr lang="es-ES_tradnl" sz="2200" b="0" noProof="1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. Es necesario </a:t>
            </a:r>
            <a:r>
              <a:rPr lang="es-ES_tradnl" sz="2200" b="1" noProof="1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revisar y actualizar  el curr</a:t>
            </a:r>
            <a:r>
              <a:rPr lang="es-ES" sz="2200" b="1" noProof="1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ículo  </a:t>
            </a:r>
            <a:r>
              <a:rPr lang="es-ES" sz="2200" b="0" noProof="1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y </a:t>
            </a:r>
            <a:r>
              <a:rPr lang="es-ES_tradnl" sz="2200" b="0" noProof="1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s-ES_tradnl" sz="2200" b="1" noProof="1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apostar por modelos interdisciplinares</a:t>
            </a:r>
            <a:r>
              <a:rPr lang="es-ES_tradnl" sz="2200" b="0" noProof="1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  en donde los alumnos se formen de manera </a:t>
            </a:r>
            <a:r>
              <a:rPr lang="es-ES_tradnl" sz="2200" b="1" noProof="1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integral y hol</a:t>
            </a:r>
            <a:r>
              <a:rPr lang="es-ES" sz="2200" b="1" noProof="1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ística</a:t>
            </a:r>
            <a:r>
              <a:rPr lang="es-ES" sz="2200" b="0" noProof="1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.</a:t>
            </a:r>
            <a:endParaRPr lang="es-ES_tradnl" sz="2200" b="0" noProof="1" smtClean="0">
              <a:solidFill>
                <a:srgbClr val="2A373E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7275" y="1075037"/>
            <a:ext cx="9205783" cy="415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25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607276" y="296562"/>
            <a:ext cx="9205783" cy="477054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500" b="1" dirty="0" smtClean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4. ESCUELA CAT</a:t>
            </a:r>
            <a:r>
              <a:rPr lang="es-ES" sz="2500" b="1" dirty="0" smtClean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ÓLICA Y EMPRENDIMIENTO</a:t>
            </a:r>
            <a:endParaRPr lang="es-ES_tradnl" sz="2500" b="1" dirty="0">
              <a:solidFill>
                <a:srgbClr val="4D4D4D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442519" y="4977012"/>
            <a:ext cx="937054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200" dirty="0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Las </a:t>
            </a:r>
            <a:r>
              <a:rPr lang="es-ES_tradnl" sz="2200" b="1" dirty="0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capacidades de emprendimiento </a:t>
            </a:r>
            <a:r>
              <a:rPr lang="es-ES_tradnl" sz="2200" dirty="0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permiten que el </a:t>
            </a:r>
            <a:r>
              <a:rPr lang="es-ES_tradnl" sz="2200" b="1" dirty="0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estudiante se focalice en una idea y que la ponga en práctica con los recursos disponibles</a:t>
            </a:r>
            <a:r>
              <a:rPr lang="es-ES_tradnl" sz="2200" b="0" dirty="0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. El reto está en </a:t>
            </a:r>
            <a:r>
              <a:rPr lang="es-ES_tradnl" sz="2200" b="1" dirty="0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sacar el proyecto adelante</a:t>
            </a:r>
            <a:r>
              <a:rPr lang="es-ES_tradnl" sz="2200" b="0" dirty="0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. Distintas iniciativas y proyectos ya ponen en marcha </a:t>
            </a:r>
            <a:r>
              <a:rPr lang="es-ES_tradnl" sz="2200" b="1" dirty="0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espacios y recursos </a:t>
            </a:r>
            <a:r>
              <a:rPr lang="es-ES_tradnl" sz="2200" b="0" dirty="0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para que los estudiantes puedan trabajar en </a:t>
            </a:r>
            <a:r>
              <a:rPr lang="es-ES_tradnl" sz="2200" b="1" dirty="0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prototipos y maquetas </a:t>
            </a:r>
            <a:r>
              <a:rPr lang="es-ES_tradnl" sz="2200" b="0" dirty="0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de sus ideas.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4292" y="988540"/>
            <a:ext cx="5931243" cy="383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5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607276" y="296562"/>
            <a:ext cx="9205783" cy="477054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500" b="1" dirty="0" smtClean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5. ESCUELA CAT</a:t>
            </a:r>
            <a:r>
              <a:rPr lang="es-ES" sz="2500" b="1" dirty="0" smtClean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ÓLICA Y TECNO-CREATIVIDAD</a:t>
            </a:r>
            <a:endParaRPr lang="es-ES_tradnl" sz="2500" b="1" dirty="0">
              <a:solidFill>
                <a:srgbClr val="4D4D4D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607276" y="4734342"/>
            <a:ext cx="906162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CH" sz="2200" noProof="1" smtClean="0">
                <a:solidFill>
                  <a:schemeClr val="accent4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La </a:t>
            </a:r>
            <a:r>
              <a:rPr lang="de-CH" sz="2200" b="1" noProof="1" smtClean="0">
                <a:solidFill>
                  <a:schemeClr val="accent4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cultura digital ya integrada en nuestra sociedad</a:t>
            </a:r>
            <a:r>
              <a:rPr lang="de-CH" sz="2200" noProof="1" smtClean="0">
                <a:solidFill>
                  <a:schemeClr val="accent4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, está incorporada en múltiples sectores, también en la educación. La </a:t>
            </a:r>
            <a:r>
              <a:rPr lang="de-CH" sz="2200" b="1" noProof="1" smtClean="0">
                <a:solidFill>
                  <a:schemeClr val="accent4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programación </a:t>
            </a:r>
            <a:r>
              <a:rPr lang="de-CH" sz="2200" noProof="1" smtClean="0">
                <a:solidFill>
                  <a:schemeClr val="accent4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es más importante ahora que nunca, por ello, </a:t>
            </a:r>
            <a:r>
              <a:rPr lang="de-CH" sz="2200" b="1" noProof="1" smtClean="0">
                <a:solidFill>
                  <a:schemeClr val="accent4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resulta fundamental formar a las futuras generaciones</a:t>
            </a:r>
            <a:r>
              <a:rPr lang="de-CH" sz="2200" noProof="1" smtClean="0">
                <a:solidFill>
                  <a:schemeClr val="accent4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en la enseñanza del </a:t>
            </a:r>
            <a:r>
              <a:rPr lang="de-CH" sz="2200" b="1" noProof="1" smtClean="0">
                <a:solidFill>
                  <a:schemeClr val="accent4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lenguaje html</a:t>
            </a:r>
            <a:r>
              <a:rPr lang="de-CH" sz="2200" noProof="1" smtClean="0">
                <a:solidFill>
                  <a:schemeClr val="accent4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. Desde la </a:t>
            </a:r>
            <a:r>
              <a:rPr lang="de-CH" sz="2200" b="1" noProof="1" smtClean="0">
                <a:solidFill>
                  <a:schemeClr val="accent4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creación de contenidos al diseño digital</a:t>
            </a:r>
            <a:r>
              <a:rPr lang="de-CH" sz="2200" noProof="1" smtClean="0">
                <a:solidFill>
                  <a:schemeClr val="accent4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, la </a:t>
            </a:r>
            <a:r>
              <a:rPr lang="de-CH" sz="2200" b="1" noProof="1" smtClean="0">
                <a:solidFill>
                  <a:schemeClr val="accent4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sociedad</a:t>
            </a:r>
            <a:r>
              <a:rPr lang="de-CH" sz="2200" noProof="1" smtClean="0">
                <a:solidFill>
                  <a:schemeClr val="accent4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necesita a </a:t>
            </a:r>
            <a:r>
              <a:rPr lang="de-CH" sz="2200" b="1" noProof="1" smtClean="0">
                <a:solidFill>
                  <a:schemeClr val="accent4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personas capaces de generar por sí mismos lo que la tecnología pone a su alcance.</a:t>
            </a:r>
            <a:endParaRPr lang="de-CH" sz="2200" b="1" noProof="1">
              <a:solidFill>
                <a:schemeClr val="accent4">
                  <a:lumMod val="50000"/>
                </a:schemeClr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0842" y="988540"/>
            <a:ext cx="9082217" cy="358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3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607276" y="296562"/>
            <a:ext cx="9205783" cy="477054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500" b="1" dirty="0" smtClean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6. ESCUELA CAT</a:t>
            </a:r>
            <a:r>
              <a:rPr lang="es-ES" sz="2500" b="1" dirty="0" smtClean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ÓLICA Y TECNOLOGÍA</a:t>
            </a:r>
            <a:endParaRPr lang="es-ES_tradnl" sz="2500" b="1" dirty="0">
              <a:solidFill>
                <a:srgbClr val="4D4D4D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504301" y="4395787"/>
            <a:ext cx="9308757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200" noProof="1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Más allá de hacer uso de la tecnología como medio para conseguir llegar a un fin pedagógico, es necesario que </a:t>
            </a:r>
            <a:r>
              <a:rPr lang="es-ES_tradnl" sz="2200" b="1" noProof="1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el profesorado haga una reflexión </a:t>
            </a:r>
            <a:r>
              <a:rPr lang="es-ES_tradnl" sz="2200" noProof="1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para obtener su </a:t>
            </a:r>
            <a:r>
              <a:rPr lang="es-ES_tradnl" sz="2200" b="1" noProof="1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máximo aprovechamiento</a:t>
            </a:r>
            <a:r>
              <a:rPr lang="es-ES_tradnl" sz="2200" b="0" noProof="1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. Dentro de este punto, resultarán fundamentales </a:t>
            </a:r>
            <a:r>
              <a:rPr lang="es-ES_tradnl" sz="2200" b="1" noProof="1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recursos que permitan al estudiante un «feedback» inmediato</a:t>
            </a:r>
            <a:r>
              <a:rPr lang="es-ES_tradnl" sz="2200" b="0" noProof="1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, el </a:t>
            </a:r>
            <a:r>
              <a:rPr lang="es-ES_tradnl" sz="2200" b="1" noProof="1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uso del «big data» </a:t>
            </a:r>
            <a:r>
              <a:rPr lang="es-ES_tradnl" sz="2200" b="0" noProof="1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para </a:t>
            </a:r>
            <a:r>
              <a:rPr lang="es-ES_tradnl" sz="2200" b="1" noProof="1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personalizar contenidos al ritmo de aprendizaje </a:t>
            </a:r>
            <a:r>
              <a:rPr lang="es-ES_tradnl" sz="2200" b="0" noProof="1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de cada uno, y la posibilidad de </a:t>
            </a:r>
            <a:r>
              <a:rPr lang="es-ES_tradnl" sz="2200" b="1" noProof="1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integrarlos en distintos dispositivos.</a:t>
            </a:r>
            <a:endParaRPr lang="es-ES_tradnl" sz="2200" b="1" noProof="1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7275" y="942546"/>
            <a:ext cx="9205783" cy="337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66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607276" y="296562"/>
            <a:ext cx="9205783" cy="477054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500" b="1" dirty="0" smtClean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7. ESCUELA CAT</a:t>
            </a:r>
            <a:r>
              <a:rPr lang="es-ES" sz="2500" b="1" dirty="0" smtClean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ÓLICA Y DINÁMICAS DE JUEGO</a:t>
            </a:r>
            <a:endParaRPr lang="es-ES_tradnl" sz="2500" b="1" dirty="0">
              <a:solidFill>
                <a:srgbClr val="4D4D4D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516659" y="4395787"/>
            <a:ext cx="92964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200" dirty="0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El uso de </a:t>
            </a:r>
            <a:r>
              <a:rPr lang="es-ES_tradnl" sz="2200" b="1" dirty="0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dinámicas de juego en entornos no lúdicos </a:t>
            </a:r>
            <a:r>
              <a:rPr lang="es-ES_tradnl" sz="2200" b="0" dirty="0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con la </a:t>
            </a:r>
            <a:r>
              <a:rPr lang="es-ES_tradnl" sz="2200" b="1" dirty="0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finalidad de conseguir actitudes y acciones </a:t>
            </a:r>
            <a:r>
              <a:rPr lang="es-ES_tradnl" sz="2200" b="0" dirty="0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encaminadas a un </a:t>
            </a:r>
            <a:r>
              <a:rPr lang="es-ES_tradnl" sz="2200" b="1" dirty="0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fin determinado</a:t>
            </a:r>
            <a:r>
              <a:rPr lang="es-ES_tradnl" sz="2200" b="0" dirty="0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. Esta tendencia se extiende al sector educativo </a:t>
            </a:r>
            <a:r>
              <a:rPr lang="es-ES_tradnl" sz="2200" b="1" dirty="0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para afianzar conocimientos </a:t>
            </a:r>
            <a:r>
              <a:rPr lang="es-ES_tradnl" sz="2200" b="0" dirty="0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y </a:t>
            </a:r>
            <a:r>
              <a:rPr lang="es-ES_tradnl" sz="2200" b="1" dirty="0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conseguir así una mayor motivación y compromiso </a:t>
            </a:r>
            <a:r>
              <a:rPr lang="es-ES_tradnl" sz="2200" b="0" dirty="0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por parte de los alumnos. El </a:t>
            </a:r>
            <a:r>
              <a:rPr lang="es-ES_tradnl" sz="2200" b="1" dirty="0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uso</a:t>
            </a:r>
            <a:r>
              <a:rPr lang="es-ES_tradnl" sz="2200" b="0" dirty="0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 de </a:t>
            </a:r>
            <a:r>
              <a:rPr lang="es-ES_tradnl" sz="2200" b="1" dirty="0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videojuegos y de App dirigidas al aprendizaje </a:t>
            </a:r>
            <a:r>
              <a:rPr lang="es-ES_tradnl" sz="2200" b="0" dirty="0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suponen un </a:t>
            </a:r>
            <a:r>
              <a:rPr lang="es-ES_tradnl" sz="2200" b="1" dirty="0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complemento a las clases </a:t>
            </a:r>
            <a:r>
              <a:rPr lang="es-ES_tradnl" sz="2200" b="0" dirty="0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que no solo las hace más divertidas, sino que hacen </a:t>
            </a:r>
            <a:r>
              <a:rPr lang="es-ES_tradnl" sz="2200" b="1" dirty="0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más fácil su entendimiento</a:t>
            </a:r>
            <a:r>
              <a:rPr lang="es-ES_tradnl" sz="2200" b="0" dirty="0" smtClean="0">
                <a:solidFill>
                  <a:srgbClr val="2A373E"/>
                </a:solidFill>
                <a:latin typeface="Candara" charset="0"/>
                <a:ea typeface="Candara" charset="0"/>
                <a:cs typeface="Candara" charset="0"/>
              </a:rPr>
              <a:t> y afianzan lo estudiado.</a:t>
            </a:r>
            <a:endParaRPr lang="es-ES_tradnl" sz="2200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7275" y="988540"/>
            <a:ext cx="9205783" cy="340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78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-template-24">
  <a:themeElements>
    <a:clrScheme name="powerpoint-template-24 16">
      <a:dk1>
        <a:srgbClr val="4D4D4D"/>
      </a:dk1>
      <a:lt1>
        <a:srgbClr val="FFFFFF"/>
      </a:lt1>
      <a:dk2>
        <a:srgbClr val="4D4D4D"/>
      </a:dk2>
      <a:lt2>
        <a:srgbClr val="08745C"/>
      </a:lt2>
      <a:accent1>
        <a:srgbClr val="0A9474"/>
      </a:accent1>
      <a:accent2>
        <a:srgbClr val="0BB994"/>
      </a:accent2>
      <a:accent3>
        <a:srgbClr val="FFFFFF"/>
      </a:accent3>
      <a:accent4>
        <a:srgbClr val="404040"/>
      </a:accent4>
      <a:accent5>
        <a:srgbClr val="AAC8BC"/>
      </a:accent5>
      <a:accent6>
        <a:srgbClr val="09A786"/>
      </a:accent6>
      <a:hlink>
        <a:srgbClr val="53C8B1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s-ES_tradnl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s-ES_tradnl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0C209B"/>
        </a:lt2>
        <a:accent1>
          <a:srgbClr val="2167BF"/>
        </a:accent1>
        <a:accent2>
          <a:srgbClr val="C60C0D"/>
        </a:accent2>
        <a:accent3>
          <a:srgbClr val="FFFFFF"/>
        </a:accent3>
        <a:accent4>
          <a:srgbClr val="404040"/>
        </a:accent4>
        <a:accent5>
          <a:srgbClr val="ABB8DC"/>
        </a:accent5>
        <a:accent6>
          <a:srgbClr val="B30A0B"/>
        </a:accent6>
        <a:hlink>
          <a:srgbClr val="4793C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116DE4"/>
        </a:lt2>
        <a:accent1>
          <a:srgbClr val="235CAF"/>
        </a:accent1>
        <a:accent2>
          <a:srgbClr val="54A1EE"/>
        </a:accent2>
        <a:accent3>
          <a:srgbClr val="FFFFFF"/>
        </a:accent3>
        <a:accent4>
          <a:srgbClr val="404040"/>
        </a:accent4>
        <a:accent5>
          <a:srgbClr val="ACB5D4"/>
        </a:accent5>
        <a:accent6>
          <a:srgbClr val="4B91D8"/>
        </a:accent6>
        <a:hlink>
          <a:srgbClr val="1391E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246DD8"/>
        </a:lt2>
        <a:accent1>
          <a:srgbClr val="2FC5F1"/>
        </a:accent1>
        <a:accent2>
          <a:srgbClr val="218DEB"/>
        </a:accent2>
        <a:accent3>
          <a:srgbClr val="FFFFFF"/>
        </a:accent3>
        <a:accent4>
          <a:srgbClr val="404040"/>
        </a:accent4>
        <a:accent5>
          <a:srgbClr val="ADDFF7"/>
        </a:accent5>
        <a:accent6>
          <a:srgbClr val="1D7FD5"/>
        </a:accent6>
        <a:hlink>
          <a:srgbClr val="39A1E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4377BA"/>
        </a:lt2>
        <a:accent1>
          <a:srgbClr val="5793D1"/>
        </a:accent1>
        <a:accent2>
          <a:srgbClr val="5FA2DB"/>
        </a:accent2>
        <a:accent3>
          <a:srgbClr val="FFFFFF"/>
        </a:accent3>
        <a:accent4>
          <a:srgbClr val="404040"/>
        </a:accent4>
        <a:accent5>
          <a:srgbClr val="B4C8E5"/>
        </a:accent5>
        <a:accent6>
          <a:srgbClr val="5592C6"/>
        </a:accent6>
        <a:hlink>
          <a:srgbClr val="68AEE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0067B5"/>
        </a:lt2>
        <a:accent1>
          <a:srgbClr val="1881BF"/>
        </a:accent1>
        <a:accent2>
          <a:srgbClr val="39B0DA"/>
        </a:accent2>
        <a:accent3>
          <a:srgbClr val="FFFFFF"/>
        </a:accent3>
        <a:accent4>
          <a:srgbClr val="404040"/>
        </a:accent4>
        <a:accent5>
          <a:srgbClr val="ABC1DC"/>
        </a:accent5>
        <a:accent6>
          <a:srgbClr val="339FC5"/>
        </a:accent6>
        <a:hlink>
          <a:srgbClr val="40B0D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026788"/>
        </a:lt2>
        <a:accent1>
          <a:srgbClr val="0089B3"/>
        </a:accent1>
        <a:accent2>
          <a:srgbClr val="01A2CE"/>
        </a:accent2>
        <a:accent3>
          <a:srgbClr val="FFFFFF"/>
        </a:accent3>
        <a:accent4>
          <a:srgbClr val="404040"/>
        </a:accent4>
        <a:accent5>
          <a:srgbClr val="AAC4D6"/>
        </a:accent5>
        <a:accent6>
          <a:srgbClr val="0192BA"/>
        </a:accent6>
        <a:hlink>
          <a:srgbClr val="01B3D8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036CB7"/>
        </a:lt2>
        <a:accent1>
          <a:srgbClr val="1878BD"/>
        </a:accent1>
        <a:accent2>
          <a:srgbClr val="3E8EC8"/>
        </a:accent2>
        <a:accent3>
          <a:srgbClr val="FFFFFF"/>
        </a:accent3>
        <a:accent4>
          <a:srgbClr val="404040"/>
        </a:accent4>
        <a:accent5>
          <a:srgbClr val="ABBEDB"/>
        </a:accent5>
        <a:accent6>
          <a:srgbClr val="3780B5"/>
        </a:accent6>
        <a:hlink>
          <a:srgbClr val="559CCE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036CB7"/>
        </a:lt2>
        <a:accent1>
          <a:srgbClr val="1878BD"/>
        </a:accent1>
        <a:accent2>
          <a:srgbClr val="3E8EC8"/>
        </a:accent2>
        <a:accent3>
          <a:srgbClr val="FFFFFF"/>
        </a:accent3>
        <a:accent4>
          <a:srgbClr val="404040"/>
        </a:accent4>
        <a:accent5>
          <a:srgbClr val="ABBEDB"/>
        </a:accent5>
        <a:accent6>
          <a:srgbClr val="3780B5"/>
        </a:accent6>
        <a:hlink>
          <a:srgbClr val="006AB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0045A3"/>
        </a:lt2>
        <a:accent1>
          <a:srgbClr val="005AB6"/>
        </a:accent1>
        <a:accent2>
          <a:srgbClr val="0073CF"/>
        </a:accent2>
        <a:accent3>
          <a:srgbClr val="FFFFFF"/>
        </a:accent3>
        <a:accent4>
          <a:srgbClr val="404040"/>
        </a:accent4>
        <a:accent5>
          <a:srgbClr val="AAB5D7"/>
        </a:accent5>
        <a:accent6>
          <a:srgbClr val="0068BB"/>
        </a:accent6>
        <a:hlink>
          <a:srgbClr val="0084D9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205EDC"/>
        </a:lt2>
        <a:accent1>
          <a:srgbClr val="3488E9"/>
        </a:accent1>
        <a:accent2>
          <a:srgbClr val="50B3F5"/>
        </a:accent2>
        <a:accent3>
          <a:srgbClr val="FFFFFF"/>
        </a:accent3>
        <a:accent4>
          <a:srgbClr val="404040"/>
        </a:accent4>
        <a:accent5>
          <a:srgbClr val="AEC3F2"/>
        </a:accent5>
        <a:accent6>
          <a:srgbClr val="48A2DE"/>
        </a:accent6>
        <a:hlink>
          <a:srgbClr val="65D4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0045A3"/>
        </a:lt2>
        <a:accent1>
          <a:srgbClr val="005AB6"/>
        </a:accent1>
        <a:accent2>
          <a:srgbClr val="0073CF"/>
        </a:accent2>
        <a:accent3>
          <a:srgbClr val="FFFFFF"/>
        </a:accent3>
        <a:accent4>
          <a:srgbClr val="404040"/>
        </a:accent4>
        <a:accent5>
          <a:srgbClr val="AAB5D7"/>
        </a:accent5>
        <a:accent6>
          <a:srgbClr val="0068BB"/>
        </a:accent6>
        <a:hlink>
          <a:srgbClr val="EE0808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0045A3"/>
        </a:lt2>
        <a:accent1>
          <a:srgbClr val="005AB6"/>
        </a:accent1>
        <a:accent2>
          <a:srgbClr val="0073CF"/>
        </a:accent2>
        <a:accent3>
          <a:srgbClr val="FFFFFF"/>
        </a:accent3>
        <a:accent4>
          <a:srgbClr val="404040"/>
        </a:accent4>
        <a:accent5>
          <a:srgbClr val="AAB5D7"/>
        </a:accent5>
        <a:accent6>
          <a:srgbClr val="0068BB"/>
        </a:accent6>
        <a:hlink>
          <a:srgbClr val="F3B21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4D4D4D"/>
        </a:dk1>
        <a:lt1>
          <a:srgbClr val="FFFFFF"/>
        </a:lt1>
        <a:dk2>
          <a:srgbClr val="4D4D4D"/>
        </a:dk2>
        <a:lt2>
          <a:srgbClr val="0045A3"/>
        </a:lt2>
        <a:accent1>
          <a:srgbClr val="005AB6"/>
        </a:accent1>
        <a:accent2>
          <a:srgbClr val="0073CF"/>
        </a:accent2>
        <a:accent3>
          <a:srgbClr val="FFFFFF"/>
        </a:accent3>
        <a:accent4>
          <a:srgbClr val="404040"/>
        </a:accent4>
        <a:accent5>
          <a:srgbClr val="AAB5D7"/>
        </a:accent5>
        <a:accent6>
          <a:srgbClr val="0068BB"/>
        </a:accent6>
        <a:hlink>
          <a:srgbClr val="109B09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4D4D4D"/>
        </a:dk1>
        <a:lt1>
          <a:srgbClr val="FFFFFF"/>
        </a:lt1>
        <a:dk2>
          <a:srgbClr val="4D4D4D"/>
        </a:dk2>
        <a:lt2>
          <a:srgbClr val="025A9C"/>
        </a:lt2>
        <a:accent1>
          <a:srgbClr val="166FB2"/>
        </a:accent1>
        <a:accent2>
          <a:srgbClr val="3580B9"/>
        </a:accent2>
        <a:accent3>
          <a:srgbClr val="FFFFFF"/>
        </a:accent3>
        <a:accent4>
          <a:srgbClr val="404040"/>
        </a:accent4>
        <a:accent5>
          <a:srgbClr val="ABBBD5"/>
        </a:accent5>
        <a:accent6>
          <a:srgbClr val="2F73A7"/>
        </a:accent6>
        <a:hlink>
          <a:srgbClr val="559CCE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4D4D4D"/>
        </a:dk1>
        <a:lt1>
          <a:srgbClr val="FFFFFF"/>
        </a:lt1>
        <a:dk2>
          <a:srgbClr val="4D4D4D"/>
        </a:dk2>
        <a:lt2>
          <a:srgbClr val="08745C"/>
        </a:lt2>
        <a:accent1>
          <a:srgbClr val="0A9474"/>
        </a:accent1>
        <a:accent2>
          <a:srgbClr val="0BB994"/>
        </a:accent2>
        <a:accent3>
          <a:srgbClr val="FFFFFF"/>
        </a:accent3>
        <a:accent4>
          <a:srgbClr val="404040"/>
        </a:accent4>
        <a:accent5>
          <a:srgbClr val="AAC8BC"/>
        </a:accent5>
        <a:accent6>
          <a:srgbClr val="09A786"/>
        </a:accent6>
        <a:hlink>
          <a:srgbClr val="53C8B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powerpoint-template-24">
  <a:themeElements>
    <a:clrScheme name="powerpoint-template-24 16">
      <a:dk1>
        <a:srgbClr val="4D4D4D"/>
      </a:dk1>
      <a:lt1>
        <a:srgbClr val="FFFFFF"/>
      </a:lt1>
      <a:dk2>
        <a:srgbClr val="4D4D4D"/>
      </a:dk2>
      <a:lt2>
        <a:srgbClr val="08745C"/>
      </a:lt2>
      <a:accent1>
        <a:srgbClr val="0A9474"/>
      </a:accent1>
      <a:accent2>
        <a:srgbClr val="0BB994"/>
      </a:accent2>
      <a:accent3>
        <a:srgbClr val="FFFFFF"/>
      </a:accent3>
      <a:accent4>
        <a:srgbClr val="404040"/>
      </a:accent4>
      <a:accent5>
        <a:srgbClr val="AAC8BC"/>
      </a:accent5>
      <a:accent6>
        <a:srgbClr val="09A786"/>
      </a:accent6>
      <a:hlink>
        <a:srgbClr val="53C8B1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s-ES_tradnl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s-ES_tradnl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0C209B"/>
        </a:lt2>
        <a:accent1>
          <a:srgbClr val="2167BF"/>
        </a:accent1>
        <a:accent2>
          <a:srgbClr val="C60C0D"/>
        </a:accent2>
        <a:accent3>
          <a:srgbClr val="FFFFFF"/>
        </a:accent3>
        <a:accent4>
          <a:srgbClr val="404040"/>
        </a:accent4>
        <a:accent5>
          <a:srgbClr val="ABB8DC"/>
        </a:accent5>
        <a:accent6>
          <a:srgbClr val="B30A0B"/>
        </a:accent6>
        <a:hlink>
          <a:srgbClr val="4793C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116DE4"/>
        </a:lt2>
        <a:accent1>
          <a:srgbClr val="235CAF"/>
        </a:accent1>
        <a:accent2>
          <a:srgbClr val="54A1EE"/>
        </a:accent2>
        <a:accent3>
          <a:srgbClr val="FFFFFF"/>
        </a:accent3>
        <a:accent4>
          <a:srgbClr val="404040"/>
        </a:accent4>
        <a:accent5>
          <a:srgbClr val="ACB5D4"/>
        </a:accent5>
        <a:accent6>
          <a:srgbClr val="4B91D8"/>
        </a:accent6>
        <a:hlink>
          <a:srgbClr val="1391E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246DD8"/>
        </a:lt2>
        <a:accent1>
          <a:srgbClr val="2FC5F1"/>
        </a:accent1>
        <a:accent2>
          <a:srgbClr val="218DEB"/>
        </a:accent2>
        <a:accent3>
          <a:srgbClr val="FFFFFF"/>
        </a:accent3>
        <a:accent4>
          <a:srgbClr val="404040"/>
        </a:accent4>
        <a:accent5>
          <a:srgbClr val="ADDFF7"/>
        </a:accent5>
        <a:accent6>
          <a:srgbClr val="1D7FD5"/>
        </a:accent6>
        <a:hlink>
          <a:srgbClr val="39A1E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4377BA"/>
        </a:lt2>
        <a:accent1>
          <a:srgbClr val="5793D1"/>
        </a:accent1>
        <a:accent2>
          <a:srgbClr val="5FA2DB"/>
        </a:accent2>
        <a:accent3>
          <a:srgbClr val="FFFFFF"/>
        </a:accent3>
        <a:accent4>
          <a:srgbClr val="404040"/>
        </a:accent4>
        <a:accent5>
          <a:srgbClr val="B4C8E5"/>
        </a:accent5>
        <a:accent6>
          <a:srgbClr val="5592C6"/>
        </a:accent6>
        <a:hlink>
          <a:srgbClr val="68AEE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0067B5"/>
        </a:lt2>
        <a:accent1>
          <a:srgbClr val="1881BF"/>
        </a:accent1>
        <a:accent2>
          <a:srgbClr val="39B0DA"/>
        </a:accent2>
        <a:accent3>
          <a:srgbClr val="FFFFFF"/>
        </a:accent3>
        <a:accent4>
          <a:srgbClr val="404040"/>
        </a:accent4>
        <a:accent5>
          <a:srgbClr val="ABC1DC"/>
        </a:accent5>
        <a:accent6>
          <a:srgbClr val="339FC5"/>
        </a:accent6>
        <a:hlink>
          <a:srgbClr val="40B0D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026788"/>
        </a:lt2>
        <a:accent1>
          <a:srgbClr val="0089B3"/>
        </a:accent1>
        <a:accent2>
          <a:srgbClr val="01A2CE"/>
        </a:accent2>
        <a:accent3>
          <a:srgbClr val="FFFFFF"/>
        </a:accent3>
        <a:accent4>
          <a:srgbClr val="404040"/>
        </a:accent4>
        <a:accent5>
          <a:srgbClr val="AAC4D6"/>
        </a:accent5>
        <a:accent6>
          <a:srgbClr val="0192BA"/>
        </a:accent6>
        <a:hlink>
          <a:srgbClr val="01B3D8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036CB7"/>
        </a:lt2>
        <a:accent1>
          <a:srgbClr val="1878BD"/>
        </a:accent1>
        <a:accent2>
          <a:srgbClr val="3E8EC8"/>
        </a:accent2>
        <a:accent3>
          <a:srgbClr val="FFFFFF"/>
        </a:accent3>
        <a:accent4>
          <a:srgbClr val="404040"/>
        </a:accent4>
        <a:accent5>
          <a:srgbClr val="ABBEDB"/>
        </a:accent5>
        <a:accent6>
          <a:srgbClr val="3780B5"/>
        </a:accent6>
        <a:hlink>
          <a:srgbClr val="559CCE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036CB7"/>
        </a:lt2>
        <a:accent1>
          <a:srgbClr val="1878BD"/>
        </a:accent1>
        <a:accent2>
          <a:srgbClr val="3E8EC8"/>
        </a:accent2>
        <a:accent3>
          <a:srgbClr val="FFFFFF"/>
        </a:accent3>
        <a:accent4>
          <a:srgbClr val="404040"/>
        </a:accent4>
        <a:accent5>
          <a:srgbClr val="ABBEDB"/>
        </a:accent5>
        <a:accent6>
          <a:srgbClr val="3780B5"/>
        </a:accent6>
        <a:hlink>
          <a:srgbClr val="006AB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0045A3"/>
        </a:lt2>
        <a:accent1>
          <a:srgbClr val="005AB6"/>
        </a:accent1>
        <a:accent2>
          <a:srgbClr val="0073CF"/>
        </a:accent2>
        <a:accent3>
          <a:srgbClr val="FFFFFF"/>
        </a:accent3>
        <a:accent4>
          <a:srgbClr val="404040"/>
        </a:accent4>
        <a:accent5>
          <a:srgbClr val="AAB5D7"/>
        </a:accent5>
        <a:accent6>
          <a:srgbClr val="0068BB"/>
        </a:accent6>
        <a:hlink>
          <a:srgbClr val="0084D9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205EDC"/>
        </a:lt2>
        <a:accent1>
          <a:srgbClr val="3488E9"/>
        </a:accent1>
        <a:accent2>
          <a:srgbClr val="50B3F5"/>
        </a:accent2>
        <a:accent3>
          <a:srgbClr val="FFFFFF"/>
        </a:accent3>
        <a:accent4>
          <a:srgbClr val="404040"/>
        </a:accent4>
        <a:accent5>
          <a:srgbClr val="AEC3F2"/>
        </a:accent5>
        <a:accent6>
          <a:srgbClr val="48A2DE"/>
        </a:accent6>
        <a:hlink>
          <a:srgbClr val="65D4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0045A3"/>
        </a:lt2>
        <a:accent1>
          <a:srgbClr val="005AB6"/>
        </a:accent1>
        <a:accent2>
          <a:srgbClr val="0073CF"/>
        </a:accent2>
        <a:accent3>
          <a:srgbClr val="FFFFFF"/>
        </a:accent3>
        <a:accent4>
          <a:srgbClr val="404040"/>
        </a:accent4>
        <a:accent5>
          <a:srgbClr val="AAB5D7"/>
        </a:accent5>
        <a:accent6>
          <a:srgbClr val="0068BB"/>
        </a:accent6>
        <a:hlink>
          <a:srgbClr val="EE0808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0045A3"/>
        </a:lt2>
        <a:accent1>
          <a:srgbClr val="005AB6"/>
        </a:accent1>
        <a:accent2>
          <a:srgbClr val="0073CF"/>
        </a:accent2>
        <a:accent3>
          <a:srgbClr val="FFFFFF"/>
        </a:accent3>
        <a:accent4>
          <a:srgbClr val="404040"/>
        </a:accent4>
        <a:accent5>
          <a:srgbClr val="AAB5D7"/>
        </a:accent5>
        <a:accent6>
          <a:srgbClr val="0068BB"/>
        </a:accent6>
        <a:hlink>
          <a:srgbClr val="F3B21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4D4D4D"/>
        </a:dk1>
        <a:lt1>
          <a:srgbClr val="FFFFFF"/>
        </a:lt1>
        <a:dk2>
          <a:srgbClr val="4D4D4D"/>
        </a:dk2>
        <a:lt2>
          <a:srgbClr val="0045A3"/>
        </a:lt2>
        <a:accent1>
          <a:srgbClr val="005AB6"/>
        </a:accent1>
        <a:accent2>
          <a:srgbClr val="0073CF"/>
        </a:accent2>
        <a:accent3>
          <a:srgbClr val="FFFFFF"/>
        </a:accent3>
        <a:accent4>
          <a:srgbClr val="404040"/>
        </a:accent4>
        <a:accent5>
          <a:srgbClr val="AAB5D7"/>
        </a:accent5>
        <a:accent6>
          <a:srgbClr val="0068BB"/>
        </a:accent6>
        <a:hlink>
          <a:srgbClr val="109B09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4D4D4D"/>
        </a:dk1>
        <a:lt1>
          <a:srgbClr val="FFFFFF"/>
        </a:lt1>
        <a:dk2>
          <a:srgbClr val="4D4D4D"/>
        </a:dk2>
        <a:lt2>
          <a:srgbClr val="025A9C"/>
        </a:lt2>
        <a:accent1>
          <a:srgbClr val="166FB2"/>
        </a:accent1>
        <a:accent2>
          <a:srgbClr val="3580B9"/>
        </a:accent2>
        <a:accent3>
          <a:srgbClr val="FFFFFF"/>
        </a:accent3>
        <a:accent4>
          <a:srgbClr val="404040"/>
        </a:accent4>
        <a:accent5>
          <a:srgbClr val="ABBBD5"/>
        </a:accent5>
        <a:accent6>
          <a:srgbClr val="2F73A7"/>
        </a:accent6>
        <a:hlink>
          <a:srgbClr val="559CCE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4D4D4D"/>
        </a:dk1>
        <a:lt1>
          <a:srgbClr val="FFFFFF"/>
        </a:lt1>
        <a:dk2>
          <a:srgbClr val="4D4D4D"/>
        </a:dk2>
        <a:lt2>
          <a:srgbClr val="08745C"/>
        </a:lt2>
        <a:accent1>
          <a:srgbClr val="0A9474"/>
        </a:accent1>
        <a:accent2>
          <a:srgbClr val="0BB994"/>
        </a:accent2>
        <a:accent3>
          <a:srgbClr val="FFFFFF"/>
        </a:accent3>
        <a:accent4>
          <a:srgbClr val="404040"/>
        </a:accent4>
        <a:accent5>
          <a:srgbClr val="AAC8BC"/>
        </a:accent5>
        <a:accent6>
          <a:srgbClr val="09A786"/>
        </a:accent6>
        <a:hlink>
          <a:srgbClr val="53C8B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954</Words>
  <Application>Microsoft Macintosh PowerPoint</Application>
  <PresentationFormat>Panorámica</PresentationFormat>
  <Paragraphs>46</Paragraphs>
  <Slides>14</Slides>
  <Notes>14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14</vt:i4>
      </vt:variant>
    </vt:vector>
  </HeadingPairs>
  <TitlesOfParts>
    <vt:vector size="22" baseType="lpstr">
      <vt:lpstr>Adobe Gothic Std B</vt:lpstr>
      <vt:lpstr>Arial</vt:lpstr>
      <vt:lpstr>Britannic Bold</vt:lpstr>
      <vt:lpstr>Calibri</vt:lpstr>
      <vt:lpstr>Candara</vt:lpstr>
      <vt:lpstr>Microsoft Sans Serif</vt:lpstr>
      <vt:lpstr>powerpoint-template-24</vt:lpstr>
      <vt:lpstr>1_powerpoint-template-24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Oscar A. Pérez Sayago</dc:creator>
  <cp:lastModifiedBy>Oscar A. Pérez Sayago</cp:lastModifiedBy>
  <cp:revision>20</cp:revision>
  <dcterms:created xsi:type="dcterms:W3CDTF">2016-08-11T16:17:28Z</dcterms:created>
  <dcterms:modified xsi:type="dcterms:W3CDTF">2016-09-05T12:35:27Z</dcterms:modified>
</cp:coreProperties>
</file>